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4910" autoAdjust="0"/>
  </p:normalViewPr>
  <p:slideViewPr>
    <p:cSldViewPr>
      <p:cViewPr varScale="1">
        <p:scale>
          <a:sx n="54" d="100"/>
          <a:sy n="54" d="100"/>
        </p:scale>
        <p:origin x="-1836"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4888A7-D17C-4802-AEF0-76CFF7B4F758}" type="datetimeFigureOut">
              <a:rPr lang="en-US" smtClean="0"/>
              <a:t>9/10/2018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BC32E1-3482-4D6B-AA5B-E35A5798759B}"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Millennials now make up a significant proportion of organizational</a:t>
            </a:r>
            <a:r>
              <a:rPr lang="en-US" baseline="0" dirty="0" smtClean="0"/>
              <a:t> leaders across different industries. These individuals use charisma to develop beneficial relationships with followers. A project aimed at developing effective leaders should provide millennials with the tools and environment to improve their skills in leading large groups of people. Millennials should also be empowered to interact with individual employees and guide them in their own journeys of professional advancement. The ability to address both the goals of the organization and the needs of its people will foster unity, respect and loyalty because the employees feel that the organization cares for more than simply its bottom line.</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Companies are now placing more</a:t>
            </a:r>
            <a:r>
              <a:rPr lang="en-US" baseline="0" dirty="0" smtClean="0"/>
              <a:t> focus on leadership models which improve individual performance and company loyalty. The most effective way of building loyalty is to use servant leadership which motivates the followers to work with, rather than for, the leader and organization. The leader becomes part of the overall team and breaks down barriers between management and followers. Some leaders use authentic leadership to inspire others by staying true to their values and sense of purpose. It is a way of showing employees how to act and think in order to accomplish the goals of the organization. Positive leadership is the third component of value-based model of leadership. It requires the leader to develop a culture of positivity and focus on the strengths of its people. It creates a good working environment as both leaders and followers do not dwell on weaknesses or barriers to success.</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Charisma is an increasingly important trait in modern business environments. The traditionally</a:t>
            </a:r>
            <a:r>
              <a:rPr lang="en-US" baseline="0" dirty="0" smtClean="0"/>
              <a:t> rigid leader who expects followers to strictly follow the expectations of the organization is less evident especially at large companies. Leaders now develop emotional bonds with their followers because it helps develop trust and respect. Followers want to work for a leader who appears to be considerate of the varied demands of each person. In addition, people want organizational leaders who do not embrace the diverse opinions and talents within the company. Charismatic leaders have the capacity to build a culture of unity and collaboration at the organization.</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Intellectual stimulation is a critical</a:t>
            </a:r>
            <a:r>
              <a:rPr lang="en-US" baseline="0" dirty="0" smtClean="0"/>
              <a:t> factor in modern business. With organizations consistently seeking ways of building a competitive advantage, it is important as a leader to motivate the people being expected to help the organization achieve success. Different companies can have similar levels of financial or technological resources but the company that will accomplish its goals is the one which can motivate its people to look at problems differently and develop new solutions. Intellectual stimulation also involves challenging existing values and assumptions because it is important not to have followers staying within a comfort zone. By removing them from comfort zones, the people are pushed to perform beyond what they may have considered possible. </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is a valuable component of transformational leadership because it makes each follower feel as a part of the broader organizational</a:t>
            </a:r>
            <a:r>
              <a:rPr lang="en-US" baseline="0" dirty="0" smtClean="0"/>
              <a:t> unit. Rather than being required to perform vaguely defined roles with wide room for interpretation, individual consideration enables employees to understand their individual importance. They gain a better understanding of how their individual roles contribute to the overall company objectives. Providing individual attention also helps develop stronger feelings of trust, respect and loyalty as the followers find that the organization truly cares for its people.</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 large number of organizations in the modern day attribute their success to the use of servant leadership</a:t>
            </a:r>
            <a:r>
              <a:rPr lang="en-US" baseline="0" dirty="0" smtClean="0"/>
              <a:t> at the company. It is a leadership model which focuses on the employees rather than the leader or company. As opposed to the traditional focus on organizational effectiveness, servant leaders aim to improve their followers and address their varying needs. This is seen as an efficient way of achieving organizational goals. Servant leaders show empathy for others because they have an emphasis on handling the needs of others. It is seen as an important factor by leaders to empower others and instill in them strong sense of belonging.</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Authentic leaders should have high levels of self-awareness because of the need to persevere with certain ideas</a:t>
            </a:r>
            <a:r>
              <a:rPr lang="en-US" baseline="0" dirty="0" smtClean="0"/>
              <a:t> and goals even when there are difficulties along the way. Through authentic leadership, organizations can develop and execute long-term objectives because the leader is guided by a strong sense of purpose and personal values. Authentic leaders have the ability to consider multiple perspectives and do not only focus on their personal views of any subject matter. Their behaviors are influenced by transparency and they can disclose or share information without placing organizational goals at risk.</a:t>
            </a:r>
            <a:r>
              <a:rPr lang="en-US" dirty="0" smtClean="0"/>
              <a:t> </a:t>
            </a:r>
            <a:endParaRPr lang="en-US" dirty="0"/>
          </a:p>
        </p:txBody>
      </p:sp>
      <p:sp>
        <p:nvSpPr>
          <p:cNvPr id="4" name="Slide Number Placeholder 3"/>
          <p:cNvSpPr>
            <a:spLocks noGrp="1"/>
          </p:cNvSpPr>
          <p:nvPr>
            <p:ph type="sldNum" sz="quarter" idx="10"/>
          </p:nvPr>
        </p:nvSpPr>
        <p:spPr/>
        <p:txBody>
          <a:bodyPr/>
          <a:lstStyle/>
          <a:p>
            <a:fld id="{26BC32E1-3482-4D6B-AA5B-E35A5798759B}" type="slidenum">
              <a:rPr lang="en-US" smtClean="0"/>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9397333-D055-47AF-99E8-D244D12FC62B}" type="datetimeFigureOut">
              <a:rPr lang="en-US" smtClean="0"/>
              <a:t>9/10/2018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A379EFC-3689-42C0-AC40-59ED9FACC491}"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9397333-D055-47AF-99E8-D244D12FC62B}"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3A379EFC-3689-42C0-AC40-59ED9FACC491}"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9397333-D055-47AF-99E8-D244D12FC62B}" type="datetimeFigureOut">
              <a:rPr lang="en-US" smtClean="0"/>
              <a:t>9/10/2018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3A379EFC-3689-42C0-AC40-59ED9FACC491}"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9397333-D055-47AF-99E8-D244D12FC62B}" type="datetimeFigureOut">
              <a:rPr lang="en-US" smtClean="0"/>
              <a:t>9/10/2018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379EFC-3689-42C0-AC40-59ED9FACC491}"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9397333-D055-47AF-99E8-D244D12FC62B}" type="datetimeFigureOut">
              <a:rPr lang="en-US" smtClean="0"/>
              <a:t>9/10/2018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3A379EFC-3689-42C0-AC40-59ED9FACC491}"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9397333-D055-47AF-99E8-D244D12FC62B}" type="datetimeFigureOut">
              <a:rPr lang="en-US" smtClean="0"/>
              <a:t>9/10/2018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3A379EFC-3689-42C0-AC40-59ED9FACC491}"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9397333-D055-47AF-99E8-D244D12FC62B}" type="datetimeFigureOut">
              <a:rPr lang="en-US" smtClean="0"/>
              <a:t>9/10/2018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3A379EFC-3689-42C0-AC40-59ED9FACC491}"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3A379EFC-3689-42C0-AC40-59ED9FACC491}"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9397333-D055-47AF-99E8-D244D12FC62B}" type="datetimeFigureOut">
              <a:rPr lang="en-US" smtClean="0"/>
              <a:t>9/10/2018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3A379EFC-3689-42C0-AC40-59ED9FACC491}"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9397333-D055-47AF-99E8-D244D12FC62B}" type="datetimeFigureOut">
              <a:rPr lang="en-US" smtClean="0"/>
              <a:t>9/10/2018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397333-D055-47AF-99E8-D244D12FC62B}"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379EFC-3689-42C0-AC40-59ED9FACC49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3A379EFC-3689-42C0-AC40-59ED9FACC491}"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9397333-D055-47AF-99E8-D244D12FC62B}" type="datetimeFigureOut">
              <a:rPr lang="en-US" smtClean="0"/>
              <a:t>9/10/2018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9397333-D055-47AF-99E8-D244D12FC62B}" type="datetimeFigureOut">
              <a:rPr lang="en-US" smtClean="0"/>
              <a:t>9/10/2018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3A379EFC-3689-42C0-AC40-59ED9FACC491}"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ntentproxy.phoenix.edu/login?url=https://fod.infobase.com/PortalPlaylists.aspx?wID=18566&amp;xtid=52669&amp;loid=188889"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earch-proquest-com.contentproxy.phoenix.edu/docview/902758508/fulltext/CFB9DD9DC0394A9BPQ/1?accountid=35812" TargetMode="External"/><Relationship Id="rId2" Type="http://schemas.openxmlformats.org/officeDocument/2006/relationships/hyperlink" Target="https://search-proquest-com.contentproxy.phoenix.edu/docview/224867517/fulltext/C53F3CF7AB8C4721PQ/1?accountid=35812" TargetMode="External"/><Relationship Id="rId1" Type="http://schemas.openxmlformats.org/officeDocument/2006/relationships/slideLayout" Target="../slideLayouts/slideLayout2.xml"/><Relationship Id="rId4" Type="http://schemas.openxmlformats.org/officeDocument/2006/relationships/hyperlink" Target="http://jhv.sagepub.com.contentproxy.phoenix.edu/content/17/2/1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Assessment of Charismatic, Transformational and Value-Based Models</a:t>
            </a:r>
            <a:endParaRPr lang="en-US" dirty="0"/>
          </a:p>
        </p:txBody>
      </p:sp>
      <p:sp>
        <p:nvSpPr>
          <p:cNvPr id="2" name="Title 1"/>
          <p:cNvSpPr>
            <a:spLocks noGrp="1"/>
          </p:cNvSpPr>
          <p:nvPr>
            <p:ph type="ctrTitle"/>
          </p:nvPr>
        </p:nvSpPr>
        <p:spPr/>
        <p:txBody>
          <a:bodyPr/>
          <a:lstStyle/>
          <a:p>
            <a:r>
              <a:rPr lang="en-US" dirty="0" smtClean="0"/>
              <a:t>Leadership in Business</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sz="quarter" idx="1"/>
          </p:nvPr>
        </p:nvSpPr>
        <p:spPr/>
        <p:txBody>
          <a:bodyPr>
            <a:normAutofit/>
          </a:bodyPr>
          <a:lstStyle/>
          <a:p>
            <a:r>
              <a:rPr lang="en-US" dirty="0" smtClean="0"/>
              <a:t>Three leadership models currently dominate the new era in business: charismatic, transformational and value-based leadership.</a:t>
            </a:r>
          </a:p>
          <a:p>
            <a:r>
              <a:rPr lang="en-US" dirty="0" smtClean="0"/>
              <a:t>Charisma has been a central concept in leadership for many industries through the years.</a:t>
            </a:r>
          </a:p>
          <a:p>
            <a:r>
              <a:rPr lang="en-US" dirty="0" smtClean="0"/>
              <a:t>Charismatic leadership requires both leaders and followers to adopt certain traits and behaviors.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Leadership Model for Millennials</a:t>
            </a:r>
            <a:endParaRPr lang="en-US" dirty="0"/>
          </a:p>
        </p:txBody>
      </p:sp>
      <p:sp>
        <p:nvSpPr>
          <p:cNvPr id="3" name="Content Placeholder 2"/>
          <p:cNvSpPr>
            <a:spLocks noGrp="1"/>
          </p:cNvSpPr>
          <p:nvPr>
            <p:ph sz="quarter" idx="1"/>
          </p:nvPr>
        </p:nvSpPr>
        <p:spPr/>
        <p:txBody>
          <a:bodyPr/>
          <a:lstStyle/>
          <a:p>
            <a:r>
              <a:rPr lang="en-US" dirty="0" smtClean="0"/>
              <a:t>Charismatic leadership is a core component of the transformational leadership model. </a:t>
            </a:r>
          </a:p>
          <a:p>
            <a:r>
              <a:rPr lang="en-US" dirty="0" smtClean="0"/>
              <a:t>It is necessary to develop future leaders who have the ability to inspire others.</a:t>
            </a:r>
          </a:p>
          <a:p>
            <a:r>
              <a:rPr lang="en-US" dirty="0" smtClean="0"/>
              <a:t>Millennials should be encouraged to adopt transformational leadership traits in order to inspire both small and large-scale changes in the organization.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New Era</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Businesses in the modern day are increasingly leaning towards value-based models.</a:t>
            </a:r>
          </a:p>
          <a:p>
            <a:r>
              <a:rPr lang="en-US" dirty="0" smtClean="0"/>
              <a:t>Leaders who can inspire high levels of trust and respect among employees are following the servant leadership model.</a:t>
            </a:r>
          </a:p>
          <a:p>
            <a:r>
              <a:rPr lang="en-US" dirty="0" smtClean="0"/>
              <a:t>Some leaders prefer using strong values and sense of purpose to inspire others through authentic leadership (Mulla &amp; Krishnan, 2011).</a:t>
            </a:r>
          </a:p>
          <a:p>
            <a:r>
              <a:rPr lang="en-US" dirty="0" smtClean="0"/>
              <a:t>Positive leadership is crucial in the modern era as leaders seek to build positive climates and organizational cultures which focus on strengths.</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Transformational Leadership</a:t>
            </a:r>
            <a:endParaRPr lang="en-US" dirty="0"/>
          </a:p>
        </p:txBody>
      </p:sp>
      <p:sp>
        <p:nvSpPr>
          <p:cNvPr id="3" name="Content Placeholder 2"/>
          <p:cNvSpPr>
            <a:spLocks noGrp="1"/>
          </p:cNvSpPr>
          <p:nvPr>
            <p:ph sz="quarter" idx="1"/>
          </p:nvPr>
        </p:nvSpPr>
        <p:spPr/>
        <p:txBody>
          <a:bodyPr/>
          <a:lstStyle/>
          <a:p>
            <a:r>
              <a:rPr lang="en-US" dirty="0" smtClean="0"/>
              <a:t>Three main components guide transformational leadership.</a:t>
            </a:r>
          </a:p>
          <a:p>
            <a:r>
              <a:rPr lang="en-US" dirty="0" smtClean="0"/>
              <a:t>The three elements are intellectual stimulation, individual consideration, and charisma and inspiration.</a:t>
            </a:r>
          </a:p>
          <a:p>
            <a:r>
              <a:rPr lang="en-US" b="1" dirty="0">
                <a:hlinkClick r:id="rId3"/>
              </a:rPr>
              <a:t>Video Education America, (2012). Management Roles: Leading (03:18) [Video file]. </a:t>
            </a:r>
            <a:r>
              <a:rPr lang="en-US" b="1" i="1" dirty="0">
                <a:hlinkClick r:id="rId3"/>
              </a:rPr>
              <a:t>Films on Demand</a:t>
            </a:r>
            <a:r>
              <a:rPr lang="en-US" b="1" dirty="0" smtClean="0">
                <a:hlinkClick r:id="rId3"/>
              </a:rPr>
              <a:t>.</a:t>
            </a:r>
            <a:r>
              <a:rPr lang="en-US" b="1" dirty="0" smtClean="0"/>
              <a:t>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Charisma and Inspiration</a:t>
            </a:r>
            <a:endParaRPr lang="en-US" dirty="0"/>
          </a:p>
        </p:txBody>
      </p:sp>
      <p:sp>
        <p:nvSpPr>
          <p:cNvPr id="3" name="Content Placeholder 2"/>
          <p:cNvSpPr>
            <a:spLocks noGrp="1"/>
          </p:cNvSpPr>
          <p:nvPr>
            <p:ph sz="quarter" idx="1"/>
          </p:nvPr>
        </p:nvSpPr>
        <p:spPr/>
        <p:txBody>
          <a:bodyPr>
            <a:normAutofit/>
          </a:bodyPr>
          <a:lstStyle/>
          <a:p>
            <a:r>
              <a:rPr lang="en-US" dirty="0" smtClean="0"/>
              <a:t>The organization should create leaders with the capacity for emotional connection between leaders and followers.</a:t>
            </a:r>
          </a:p>
          <a:p>
            <a:r>
              <a:rPr lang="en-US" dirty="0" smtClean="0"/>
              <a:t>Trust, respect and  loyalty are developed when the leader is able to inspire others to pursue a shared vision.</a:t>
            </a:r>
          </a:p>
          <a:p>
            <a:r>
              <a:rPr lang="en-US" dirty="0" smtClean="0"/>
              <a:t>Leaders with charisma can create a strong organizational unit in which every individual is dedicated to the overall goals of the company (Kendrick, 2011).</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Intellectual Stimulation</a:t>
            </a:r>
            <a:endParaRPr lang="en-US" dirty="0"/>
          </a:p>
        </p:txBody>
      </p:sp>
      <p:sp>
        <p:nvSpPr>
          <p:cNvPr id="3" name="Content Placeholder 2"/>
          <p:cNvSpPr>
            <a:spLocks noGrp="1"/>
          </p:cNvSpPr>
          <p:nvPr>
            <p:ph sz="quarter" idx="1"/>
          </p:nvPr>
        </p:nvSpPr>
        <p:spPr/>
        <p:txBody>
          <a:bodyPr>
            <a:normAutofit/>
          </a:bodyPr>
          <a:lstStyle/>
          <a:p>
            <a:r>
              <a:rPr lang="en-US" dirty="0" smtClean="0"/>
              <a:t>This trait in transformational leaders allows them to motivate others by challenging their potential.</a:t>
            </a:r>
          </a:p>
          <a:p>
            <a:r>
              <a:rPr lang="en-US" dirty="0" smtClean="0"/>
              <a:t>Employees respond well to intellectual challenges which test their true potential to develop solutions for different problems (Kendrick, 2011).</a:t>
            </a:r>
          </a:p>
          <a:p>
            <a:r>
              <a:rPr lang="en-US" dirty="0" smtClean="0"/>
              <a:t>The transformational leader should be willing to consistently challenge existing values and assumptions.</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Individual Consideration</a:t>
            </a:r>
            <a:endParaRPr lang="en-US" dirty="0"/>
          </a:p>
        </p:txBody>
      </p:sp>
      <p:sp>
        <p:nvSpPr>
          <p:cNvPr id="3" name="Content Placeholder 2"/>
          <p:cNvSpPr>
            <a:spLocks noGrp="1"/>
          </p:cNvSpPr>
          <p:nvPr>
            <p:ph sz="quarter" idx="1"/>
          </p:nvPr>
        </p:nvSpPr>
        <p:spPr/>
        <p:txBody>
          <a:bodyPr>
            <a:normAutofit/>
          </a:bodyPr>
          <a:lstStyle/>
          <a:p>
            <a:r>
              <a:rPr lang="en-US" dirty="0" smtClean="0"/>
              <a:t>The leader should have the ability to develop meaningful personal relationships with each follower.</a:t>
            </a:r>
          </a:p>
          <a:p>
            <a:r>
              <a:rPr lang="en-US" dirty="0" smtClean="0"/>
              <a:t>By treating each person fairly but differently, the leader is providing individual attention and enhancing the sense of purpose for each follower.</a:t>
            </a:r>
          </a:p>
          <a:p>
            <a:r>
              <a:rPr lang="en-US" dirty="0" smtClean="0"/>
              <a:t>Using this leadership component will allow leaders to get the most out of each follower’s skills and abilities (Crant &amp; Bateman, 2000).</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Servant Leadership</a:t>
            </a:r>
            <a:endParaRPr lang="en-US" dirty="0"/>
          </a:p>
        </p:txBody>
      </p:sp>
      <p:sp>
        <p:nvSpPr>
          <p:cNvPr id="3" name="Content Placeholder 2"/>
          <p:cNvSpPr>
            <a:spLocks noGrp="1"/>
          </p:cNvSpPr>
          <p:nvPr>
            <p:ph sz="quarter" idx="1"/>
          </p:nvPr>
        </p:nvSpPr>
        <p:spPr/>
        <p:txBody>
          <a:bodyPr>
            <a:normAutofit/>
          </a:bodyPr>
          <a:lstStyle/>
          <a:p>
            <a:r>
              <a:rPr lang="en-US" dirty="0" smtClean="0"/>
              <a:t>This is a model that is as effective as transformational if properly developed.</a:t>
            </a:r>
          </a:p>
          <a:p>
            <a:r>
              <a:rPr lang="en-US" dirty="0" smtClean="0"/>
              <a:t>Under this model, the leader focuses on the followers instead of the organization or the leader himself.</a:t>
            </a:r>
          </a:p>
          <a:p>
            <a:r>
              <a:rPr lang="en-US" dirty="0" smtClean="0"/>
              <a:t>Development of individual abilities among followers and optimization of their effectiveness as a group are the most important factors to consider as a servant leader (Crant &amp; Bateman, 2000).</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Authentic Leadership</a:t>
            </a:r>
            <a:endParaRPr lang="en-US" dirty="0"/>
          </a:p>
        </p:txBody>
      </p:sp>
      <p:sp>
        <p:nvSpPr>
          <p:cNvPr id="3" name="Content Placeholder 2"/>
          <p:cNvSpPr>
            <a:spLocks noGrp="1"/>
          </p:cNvSpPr>
          <p:nvPr>
            <p:ph sz="quarter" idx="1"/>
          </p:nvPr>
        </p:nvSpPr>
        <p:spPr/>
        <p:txBody>
          <a:bodyPr>
            <a:normAutofit/>
          </a:bodyPr>
          <a:lstStyle/>
          <a:p>
            <a:r>
              <a:rPr lang="en-US" dirty="0" smtClean="0"/>
              <a:t>This is another model which offers best practice on development of leaders within an organization.</a:t>
            </a:r>
          </a:p>
          <a:p>
            <a:r>
              <a:rPr lang="en-US" dirty="0" smtClean="0"/>
              <a:t>Authentic leaders are those capable of initiating organizational processes aimed at achieving a definitive goal (Mulla &amp; Krishnan, 2011) .</a:t>
            </a:r>
          </a:p>
          <a:p>
            <a:r>
              <a:rPr lang="en-US" dirty="0" smtClean="0"/>
              <a:t>The leader needs to have a strong sense of purpose to guide the followers towards accomplishing that objective.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sz="quarter" idx="1"/>
          </p:nvPr>
        </p:nvSpPr>
        <p:spPr/>
        <p:txBody>
          <a:bodyPr>
            <a:normAutofit/>
          </a:bodyPr>
          <a:lstStyle/>
          <a:p>
            <a:r>
              <a:rPr lang="en-US" dirty="0" smtClean="0"/>
              <a:t>Charismatic, transformational and value-based models all offer broad appeal to any organization in the modern era.</a:t>
            </a:r>
          </a:p>
          <a:p>
            <a:r>
              <a:rPr lang="en-US" dirty="0" smtClean="0"/>
              <a:t>Transformational leadership is highly effective because it enables the leader to inspire trust and respect from the followers.</a:t>
            </a:r>
          </a:p>
          <a:p>
            <a:r>
              <a:rPr lang="en-US" dirty="0" smtClean="0"/>
              <a:t>Transformational leadership also empowers both the leaders and followers to identify long-term goals and use that vision to influence day-to-day decisions in the workplace.</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pPr lvl="0" fontAlgn="t"/>
            <a:r>
              <a:rPr lang="en-US" dirty="0">
                <a:hlinkClick r:id="rId2"/>
              </a:rPr>
              <a:t>Crant, J. M., &amp; Bateman, T. S. (2000). Charismatic leadership viewed from above: The impact of proactive personality. </a:t>
            </a:r>
            <a:r>
              <a:rPr lang="en-US" i="1" dirty="0">
                <a:hlinkClick r:id="rId2"/>
              </a:rPr>
              <a:t>Journal of Organizational Behavior, 21</a:t>
            </a:r>
            <a:r>
              <a:rPr lang="en-US" dirty="0">
                <a:hlinkClick r:id="rId2"/>
              </a:rPr>
              <a:t>(1), 63-75.</a:t>
            </a:r>
            <a:endParaRPr lang="en-US" dirty="0"/>
          </a:p>
          <a:p>
            <a:pPr lvl="0" fontAlgn="t"/>
            <a:r>
              <a:rPr lang="en-US" dirty="0">
                <a:hlinkClick r:id="rId3"/>
              </a:rPr>
              <a:t>Kendrick, J. ". (2011). Transformational leadership. </a:t>
            </a:r>
            <a:r>
              <a:rPr lang="en-US" i="1" dirty="0">
                <a:hlinkClick r:id="rId3"/>
              </a:rPr>
              <a:t>Professional Safety, 56</a:t>
            </a:r>
            <a:r>
              <a:rPr lang="en-US" dirty="0">
                <a:hlinkClick r:id="rId3"/>
              </a:rPr>
              <a:t>(11), 14.</a:t>
            </a:r>
            <a:endParaRPr lang="en-US" dirty="0"/>
          </a:p>
          <a:p>
            <a:r>
              <a:rPr lang="en-US" dirty="0">
                <a:hlinkClick r:id="rId4"/>
              </a:rPr>
              <a:t>Mulla, Z. R., Krishnan, V. R. (2011). Transformational Leadership Do the Leader’s Morals Matter and Do the Follower’s Morals Change? </a:t>
            </a:r>
            <a:r>
              <a:rPr lang="en-US" i="1" dirty="0">
                <a:hlinkClick r:id="rId4"/>
              </a:rPr>
              <a:t>Journal of Human Values, 17</a:t>
            </a:r>
            <a:r>
              <a:rPr lang="en-US" dirty="0">
                <a:hlinkClick r:id="rId4"/>
              </a:rPr>
              <a:t>(2), 129-143</a:t>
            </a:r>
            <a:r>
              <a:rPr lang="en-US" dirty="0" smtClean="0">
                <a:hlinkClick r:id="rId4"/>
              </a:rPr>
              <a:t>.</a:t>
            </a:r>
            <a:r>
              <a:rPr lang="en-US" dirty="0" smtClean="0"/>
              <a:t> </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85</TotalTime>
  <Words>1444</Words>
  <Application>Microsoft Office PowerPoint</Application>
  <PresentationFormat>On-screen Show (4:3)</PresentationFormat>
  <Paragraphs>62</Paragraphs>
  <Slides>12</Slides>
  <Notes>8</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Civic</vt:lpstr>
      <vt:lpstr>Leadership in Business</vt:lpstr>
      <vt:lpstr>Introduction</vt:lpstr>
      <vt:lpstr>Leadership Model for Millennials</vt:lpstr>
      <vt:lpstr>The New Era</vt:lpstr>
      <vt:lpstr>Transformational Leadership</vt:lpstr>
      <vt:lpstr>Charisma and Inspiration</vt:lpstr>
      <vt:lpstr>Intellectual Stimulation</vt:lpstr>
      <vt:lpstr>Individual Consideration</vt:lpstr>
      <vt:lpstr>Servant Leadership</vt:lpstr>
      <vt:lpstr>Authentic Leadership</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in Business</dc:title>
  <dc:creator>USER</dc:creator>
  <cp:lastModifiedBy>USER</cp:lastModifiedBy>
  <cp:revision>1</cp:revision>
  <dcterms:created xsi:type="dcterms:W3CDTF">2018-09-10T13:10:32Z</dcterms:created>
  <dcterms:modified xsi:type="dcterms:W3CDTF">2018-09-10T14:36:15Z</dcterms:modified>
</cp:coreProperties>
</file>